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6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2F1FA04B-9986-41CC-AF60-3BFC49AE9586}" type="datetimeFigureOut">
              <a:rPr lang="en-US" smtClean="0"/>
              <a:t>12-Oct-17</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EE39F513-ED4C-4E8F-8F73-B89B13576CF2}"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92247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FA04B-9986-41CC-AF60-3BFC49AE9586}" type="datetimeFigureOut">
              <a:rPr lang="en-US" smtClean="0"/>
              <a:t>12-Oct-17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9F513-ED4C-4E8F-8F73-B89B13576CF2}" type="slidenum">
              <a:rPr lang="en-US" smtClean="0"/>
              <a:t>‹#›</a:t>
            </a:fld>
            <a:endParaRPr lang="en-US"/>
          </a:p>
        </p:txBody>
      </p:sp>
    </p:spTree>
    <p:extLst>
      <p:ext uri="{BB962C8B-B14F-4D97-AF65-F5344CB8AC3E}">
        <p14:creationId xmlns:p14="http://schemas.microsoft.com/office/powerpoint/2010/main" val="3496827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FA04B-9986-41CC-AF60-3BFC49AE9586}" type="datetimeFigureOut">
              <a:rPr lang="en-US" smtClean="0"/>
              <a:t>12-Oct-17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9F513-ED4C-4E8F-8F73-B89B13576CF2}" type="slidenum">
              <a:rPr lang="en-US" smtClean="0"/>
              <a:t>‹#›</a:t>
            </a:fld>
            <a:endParaRPr lang="en-US"/>
          </a:p>
        </p:txBody>
      </p:sp>
    </p:spTree>
    <p:extLst>
      <p:ext uri="{BB962C8B-B14F-4D97-AF65-F5344CB8AC3E}">
        <p14:creationId xmlns:p14="http://schemas.microsoft.com/office/powerpoint/2010/main" val="59413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FA04B-9986-41CC-AF60-3BFC49AE9586}" type="datetimeFigureOut">
              <a:rPr lang="en-US" smtClean="0"/>
              <a:t>12-Oct-17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9F513-ED4C-4E8F-8F73-B89B13576CF2}"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05717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FA04B-9986-41CC-AF60-3BFC49AE9586}" type="datetimeFigureOut">
              <a:rPr lang="en-US" smtClean="0"/>
              <a:t>12-Oct-17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9F513-ED4C-4E8F-8F73-B89B13576CF2}" type="slidenum">
              <a:rPr lang="en-US" smtClean="0"/>
              <a:t>‹#›</a:t>
            </a:fld>
            <a:endParaRPr lang="en-US"/>
          </a:p>
        </p:txBody>
      </p:sp>
    </p:spTree>
    <p:extLst>
      <p:ext uri="{BB962C8B-B14F-4D97-AF65-F5344CB8AC3E}">
        <p14:creationId xmlns:p14="http://schemas.microsoft.com/office/powerpoint/2010/main" val="2542642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F1FA04B-9986-41CC-AF60-3BFC49AE9586}" type="datetimeFigureOut">
              <a:rPr lang="en-US" smtClean="0"/>
              <a:t>12-Oct-17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39F513-ED4C-4E8F-8F73-B89B13576CF2}" type="slidenum">
              <a:rPr lang="en-US" smtClean="0"/>
              <a:t>‹#›</a:t>
            </a:fld>
            <a:endParaRPr lang="en-US"/>
          </a:p>
        </p:txBody>
      </p:sp>
    </p:spTree>
    <p:extLst>
      <p:ext uri="{BB962C8B-B14F-4D97-AF65-F5344CB8AC3E}">
        <p14:creationId xmlns:p14="http://schemas.microsoft.com/office/powerpoint/2010/main" val="545409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F1FA04B-9986-41CC-AF60-3BFC49AE9586}" type="datetimeFigureOut">
              <a:rPr lang="en-US" smtClean="0"/>
              <a:t>12-Oct-17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39F513-ED4C-4E8F-8F73-B89B13576CF2}" type="slidenum">
              <a:rPr lang="en-US" smtClean="0"/>
              <a:t>‹#›</a:t>
            </a:fld>
            <a:endParaRPr lang="en-US"/>
          </a:p>
        </p:txBody>
      </p:sp>
    </p:spTree>
    <p:extLst>
      <p:ext uri="{BB962C8B-B14F-4D97-AF65-F5344CB8AC3E}">
        <p14:creationId xmlns:p14="http://schemas.microsoft.com/office/powerpoint/2010/main" val="3406406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1FA04B-9986-41CC-AF60-3BFC49AE9586}" type="datetimeFigureOut">
              <a:rPr lang="en-US" smtClean="0"/>
              <a:t>12-Oct-17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9F513-ED4C-4E8F-8F73-B89B13576CF2}" type="slidenum">
              <a:rPr lang="en-US" smtClean="0"/>
              <a:t>‹#›</a:t>
            </a:fld>
            <a:endParaRPr lang="en-US"/>
          </a:p>
        </p:txBody>
      </p:sp>
    </p:spTree>
    <p:extLst>
      <p:ext uri="{BB962C8B-B14F-4D97-AF65-F5344CB8AC3E}">
        <p14:creationId xmlns:p14="http://schemas.microsoft.com/office/powerpoint/2010/main" val="1646763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1FA04B-9986-41CC-AF60-3BFC49AE9586}" type="datetimeFigureOut">
              <a:rPr lang="en-US" smtClean="0"/>
              <a:t>12-Oct-17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9F513-ED4C-4E8F-8F73-B89B13576CF2}" type="slidenum">
              <a:rPr lang="en-US" smtClean="0"/>
              <a:t>‹#›</a:t>
            </a:fld>
            <a:endParaRPr lang="en-US"/>
          </a:p>
        </p:txBody>
      </p:sp>
    </p:spTree>
    <p:extLst>
      <p:ext uri="{BB962C8B-B14F-4D97-AF65-F5344CB8AC3E}">
        <p14:creationId xmlns:p14="http://schemas.microsoft.com/office/powerpoint/2010/main" val="411726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1FA04B-9986-41CC-AF60-3BFC49AE9586}" type="datetimeFigureOut">
              <a:rPr lang="en-US" smtClean="0"/>
              <a:t>12-Oct-17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9F513-ED4C-4E8F-8F73-B89B13576CF2}" type="slidenum">
              <a:rPr lang="en-US" smtClean="0"/>
              <a:t>‹#›</a:t>
            </a:fld>
            <a:endParaRPr lang="en-US"/>
          </a:p>
        </p:txBody>
      </p:sp>
    </p:spTree>
    <p:extLst>
      <p:ext uri="{BB962C8B-B14F-4D97-AF65-F5344CB8AC3E}">
        <p14:creationId xmlns:p14="http://schemas.microsoft.com/office/powerpoint/2010/main" val="4058333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1FA04B-9986-41CC-AF60-3BFC49AE9586}" type="datetimeFigureOut">
              <a:rPr lang="en-US" smtClean="0"/>
              <a:t>12-Oct-17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9F513-ED4C-4E8F-8F73-B89B13576CF2}" type="slidenum">
              <a:rPr lang="en-US" smtClean="0"/>
              <a:t>‹#›</a:t>
            </a:fld>
            <a:endParaRPr lang="en-US"/>
          </a:p>
        </p:txBody>
      </p:sp>
    </p:spTree>
    <p:extLst>
      <p:ext uri="{BB962C8B-B14F-4D97-AF65-F5344CB8AC3E}">
        <p14:creationId xmlns:p14="http://schemas.microsoft.com/office/powerpoint/2010/main" val="199627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1FA04B-9986-41CC-AF60-3BFC49AE9586}" type="datetimeFigureOut">
              <a:rPr lang="en-US" smtClean="0"/>
              <a:t>12-Oct-17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9F513-ED4C-4E8F-8F73-B89B13576CF2}" type="slidenum">
              <a:rPr lang="en-US" smtClean="0"/>
              <a:t>‹#›</a:t>
            </a:fld>
            <a:endParaRPr lang="en-US"/>
          </a:p>
        </p:txBody>
      </p:sp>
    </p:spTree>
    <p:extLst>
      <p:ext uri="{BB962C8B-B14F-4D97-AF65-F5344CB8AC3E}">
        <p14:creationId xmlns:p14="http://schemas.microsoft.com/office/powerpoint/2010/main" val="1473610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1FA04B-9986-41CC-AF60-3BFC49AE9586}" type="datetimeFigureOut">
              <a:rPr lang="en-US" smtClean="0"/>
              <a:t>12-Oct-17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39F513-ED4C-4E8F-8F73-B89B13576CF2}" type="slidenum">
              <a:rPr lang="en-US" smtClean="0"/>
              <a:t>‹#›</a:t>
            </a:fld>
            <a:endParaRPr lang="en-US"/>
          </a:p>
        </p:txBody>
      </p:sp>
    </p:spTree>
    <p:extLst>
      <p:ext uri="{BB962C8B-B14F-4D97-AF65-F5344CB8AC3E}">
        <p14:creationId xmlns:p14="http://schemas.microsoft.com/office/powerpoint/2010/main" val="1521154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1FA04B-9986-41CC-AF60-3BFC49AE9586}" type="datetimeFigureOut">
              <a:rPr lang="en-US" smtClean="0"/>
              <a:t>12-Oct-17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39F513-ED4C-4E8F-8F73-B89B13576CF2}" type="slidenum">
              <a:rPr lang="en-US" smtClean="0"/>
              <a:t>‹#›</a:t>
            </a:fld>
            <a:endParaRPr lang="en-US"/>
          </a:p>
        </p:txBody>
      </p:sp>
    </p:spTree>
    <p:extLst>
      <p:ext uri="{BB962C8B-B14F-4D97-AF65-F5344CB8AC3E}">
        <p14:creationId xmlns:p14="http://schemas.microsoft.com/office/powerpoint/2010/main" val="96793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FA04B-9986-41CC-AF60-3BFC49AE9586}" type="datetimeFigureOut">
              <a:rPr lang="en-US" smtClean="0"/>
              <a:t>12-Oct-17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39F513-ED4C-4E8F-8F73-B89B13576CF2}" type="slidenum">
              <a:rPr lang="en-US" smtClean="0"/>
              <a:t>‹#›</a:t>
            </a:fld>
            <a:endParaRPr lang="en-US"/>
          </a:p>
        </p:txBody>
      </p:sp>
    </p:spTree>
    <p:extLst>
      <p:ext uri="{BB962C8B-B14F-4D97-AF65-F5344CB8AC3E}">
        <p14:creationId xmlns:p14="http://schemas.microsoft.com/office/powerpoint/2010/main" val="334379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FA04B-9986-41CC-AF60-3BFC49AE9586}" type="datetimeFigureOut">
              <a:rPr lang="en-US" smtClean="0"/>
              <a:t>12-Oct-17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9F513-ED4C-4E8F-8F73-B89B13576CF2}" type="slidenum">
              <a:rPr lang="en-US" smtClean="0"/>
              <a:t>‹#›</a:t>
            </a:fld>
            <a:endParaRPr lang="en-US"/>
          </a:p>
        </p:txBody>
      </p:sp>
    </p:spTree>
    <p:extLst>
      <p:ext uri="{BB962C8B-B14F-4D97-AF65-F5344CB8AC3E}">
        <p14:creationId xmlns:p14="http://schemas.microsoft.com/office/powerpoint/2010/main" val="98929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1FA04B-9986-41CC-AF60-3BFC49AE9586}" type="datetimeFigureOut">
              <a:rPr lang="en-US" smtClean="0"/>
              <a:t>12-Oct-17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9F513-ED4C-4E8F-8F73-B89B13576CF2}" type="slidenum">
              <a:rPr lang="en-US" smtClean="0"/>
              <a:t>‹#›</a:t>
            </a:fld>
            <a:endParaRPr lang="en-US"/>
          </a:p>
        </p:txBody>
      </p:sp>
    </p:spTree>
    <p:extLst>
      <p:ext uri="{BB962C8B-B14F-4D97-AF65-F5344CB8AC3E}">
        <p14:creationId xmlns:p14="http://schemas.microsoft.com/office/powerpoint/2010/main" val="956155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2F1FA04B-9986-41CC-AF60-3BFC49AE9586}" type="datetimeFigureOut">
              <a:rPr lang="en-US" smtClean="0"/>
              <a:t>12-Oct-17</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EE39F513-ED4C-4E8F-8F73-B89B13576CF2}" type="slidenum">
              <a:rPr lang="en-US" smtClean="0"/>
              <a:t>‹#›</a:t>
            </a:fld>
            <a:endParaRPr lang="en-US"/>
          </a:p>
        </p:txBody>
      </p:sp>
    </p:spTree>
    <p:extLst>
      <p:ext uri="{BB962C8B-B14F-4D97-AF65-F5344CB8AC3E}">
        <p14:creationId xmlns:p14="http://schemas.microsoft.com/office/powerpoint/2010/main" val="3348317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8782" y="1090810"/>
            <a:ext cx="5784574" cy="3416320"/>
          </a:xfrm>
          <a:prstGeom prst="rect">
            <a:avLst/>
          </a:prstGeom>
          <a:noFill/>
        </p:spPr>
        <p:txBody>
          <a:bodyPr wrap="square" rtlCol="0">
            <a:spAutoFit/>
          </a:bodyPr>
          <a:lstStyle/>
          <a:p>
            <a:r>
              <a:rPr lang="en-US" sz="7200" dirty="0" smtClean="0"/>
              <a:t>All are students welcome</a:t>
            </a:r>
            <a:endParaRPr lang="en-US" sz="7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0296" y="0"/>
            <a:ext cx="6877877" cy="5605670"/>
          </a:xfrm>
          <a:prstGeom prst="rect">
            <a:avLst/>
          </a:prstGeom>
        </p:spPr>
      </p:pic>
    </p:spTree>
    <p:extLst>
      <p:ext uri="{BB962C8B-B14F-4D97-AF65-F5344CB8AC3E}">
        <p14:creationId xmlns:p14="http://schemas.microsoft.com/office/powerpoint/2010/main" val="3558233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668539" cy="707886"/>
          </a:xfrm>
          <a:prstGeom prst="rect">
            <a:avLst/>
          </a:prstGeom>
          <a:solidFill>
            <a:srgbClr val="FFFF00"/>
          </a:solidFill>
        </p:spPr>
        <p:txBody>
          <a:bodyPr wrap="square" rtlCol="0">
            <a:spAutoFit/>
          </a:bodyPr>
          <a:lstStyle/>
          <a:p>
            <a:pPr marL="571500" indent="-571500">
              <a:buFont typeface="Wingdings" panose="05000000000000000000" pitchFamily="2" charset="2"/>
              <a:buChar char="v"/>
            </a:pPr>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4000" dirty="0">
                <a:latin typeface="Arial Unicode MS" panose="020B0604020202020204" pitchFamily="34" charset="-128"/>
                <a:ea typeface="Arial Unicode MS" panose="020B0604020202020204" pitchFamily="34" charset="-128"/>
                <a:cs typeface="Arial Unicode MS" panose="020B0604020202020204" pitchFamily="34" charset="-128"/>
              </a:rPr>
              <a:t>S</a:t>
            </a:r>
            <a:r>
              <a:rPr lang="en-US" sz="4000" dirty="0" smtClean="0">
                <a:latin typeface="Arial Unicode MS" panose="020B0604020202020204" pitchFamily="34" charset="-128"/>
                <a:ea typeface="Arial Unicode MS" panose="020B0604020202020204" pitchFamily="34" charset="-128"/>
                <a:cs typeface="Arial Unicode MS" panose="020B0604020202020204" pitchFamily="34" charset="-128"/>
              </a:rPr>
              <a:t>ee the answers seat</a:t>
            </a:r>
            <a:r>
              <a:rPr lang="en-US" sz="4000" dirty="0">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3" name="TextBox 2"/>
          <p:cNvSpPr txBox="1"/>
          <p:nvPr/>
        </p:nvSpPr>
        <p:spPr>
          <a:xfrm>
            <a:off x="0" y="735496"/>
            <a:ext cx="11708296" cy="4832092"/>
          </a:xfrm>
          <a:prstGeom prst="rect">
            <a:avLst/>
          </a:prstGeom>
          <a:solidFill>
            <a:schemeClr val="accent4"/>
          </a:solidFill>
        </p:spPr>
        <p:txBody>
          <a:bodyPr wrap="square" rtlCol="0">
            <a:spAutoFit/>
          </a:bodyPr>
          <a:lstStyle/>
          <a:p>
            <a:pPr marL="514350" indent="-514350">
              <a:buAutoNum type="arabicPeriod"/>
            </a:pP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The sun is about 4,500 years old.</a:t>
            </a:r>
          </a:p>
          <a:p>
            <a:pPr marL="514350" indent="-514350">
              <a:buAutoNum type="arabicPeriod"/>
            </a:pP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The climate of the earth is changing very rapidly.</a:t>
            </a:r>
          </a:p>
          <a:p>
            <a:pPr marL="514350" indent="-514350">
              <a:buAutoNum type="arabicPeriod"/>
            </a:pP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Man is responsible for climate change.</a:t>
            </a:r>
          </a:p>
          <a:p>
            <a:pPr marL="514350" indent="-514350">
              <a:buAutoNum type="arabicPeriod"/>
            </a:pP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Man uses fuels to run machines.</a:t>
            </a:r>
          </a:p>
          <a:p>
            <a:pPr marL="514350" indent="-514350">
              <a:buAutoNum type="arabicPeriod"/>
            </a:pP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Fuels produce pollution.</a:t>
            </a:r>
          </a:p>
          <a:p>
            <a:pPr marL="514350" indent="-514350">
              <a:buAutoNum type="arabicPeriod"/>
            </a:pP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514350" indent="-514350">
              <a:buAutoNum type="arabicPeriod"/>
            </a:pPr>
            <a:endPar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514350" indent="-514350">
              <a:buAutoNum type="arabicPeriod"/>
            </a:pP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514350" indent="-514350">
              <a:buAutoNum type="arabicPeriod"/>
            </a:pPr>
            <a:endPar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514350" indent="-514350">
              <a:buAutoNum type="arabicPeriod"/>
            </a:pP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94119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648661" cy="923330"/>
          </a:xfrm>
          <a:prstGeom prst="rect">
            <a:avLst/>
          </a:prstGeom>
          <a:solidFill>
            <a:srgbClr val="92D050"/>
          </a:solidFill>
        </p:spPr>
        <p:txBody>
          <a:bodyPr wrap="square" rtlCol="0">
            <a:spAutoFit/>
          </a:bodyPr>
          <a:lstStyle/>
          <a:p>
            <a:pPr marL="685800" indent="-685800" algn="ctr">
              <a:buFont typeface="Wingdings" panose="05000000000000000000" pitchFamily="2" charset="2"/>
              <a:buChar char="v"/>
            </a:pPr>
            <a:r>
              <a:rPr lang="en-US" sz="5400" dirty="0" smtClean="0">
                <a:latin typeface="Arial Unicode MS" panose="020B0604020202020204" pitchFamily="34" charset="-128"/>
                <a:ea typeface="Arial Unicode MS" panose="020B0604020202020204" pitchFamily="34" charset="-128"/>
                <a:cs typeface="Arial Unicode MS" panose="020B0604020202020204" pitchFamily="34" charset="-128"/>
              </a:rPr>
              <a:t>Evaluation:</a:t>
            </a:r>
            <a:endParaRPr lang="en-US" sz="5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TextBox 2"/>
          <p:cNvSpPr txBox="1"/>
          <p:nvPr/>
        </p:nvSpPr>
        <p:spPr>
          <a:xfrm>
            <a:off x="0" y="954157"/>
            <a:ext cx="11628783" cy="4524315"/>
          </a:xfrm>
          <a:prstGeom prst="rect">
            <a:avLst/>
          </a:prstGeom>
          <a:solidFill>
            <a:schemeClr val="accent1">
              <a:lumMod val="40000"/>
              <a:lumOff val="60000"/>
            </a:schemeClr>
          </a:solidFill>
        </p:spPr>
        <p:txBody>
          <a:bodyPr wrap="square" rtlCol="0">
            <a:spAutoFit/>
          </a:bodyPr>
          <a:lstStyle/>
          <a:p>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Question:</a:t>
            </a:r>
          </a:p>
          <a:p>
            <a:pPr marL="514350" indent="-514350">
              <a:buAutoNum type="arabicPeriod"/>
            </a:pP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How old is the sun about?</a:t>
            </a:r>
          </a:p>
          <a:p>
            <a:pPr marL="514350" indent="-514350">
              <a:buAutoNum type="arabicPeriod"/>
            </a:pP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What’s changing for the heating up of the sun?</a:t>
            </a:r>
          </a:p>
          <a:p>
            <a:pPr marL="514350" indent="-514350">
              <a:buAutoNum type="arabicPeriod"/>
            </a:pP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Who are responsible of heating up the earth?</a:t>
            </a:r>
          </a:p>
          <a:p>
            <a:pPr marL="514350" indent="-514350">
              <a:buAutoNum type="arabicPeriod"/>
            </a:pP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What is heating the earth?</a:t>
            </a:r>
          </a:p>
          <a:p>
            <a:pPr marL="514350" indent="-514350">
              <a:buAutoNum type="arabicPeriod"/>
            </a:pPr>
            <a:r>
              <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rPr>
              <a:t>What is climate change?</a:t>
            </a:r>
          </a:p>
          <a:p>
            <a:pPr marL="514350" indent="-514350">
              <a:buAutoNum type="arabicPeriod"/>
            </a:pPr>
            <a:endParaRPr lang="en-US" sz="3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514350" indent="-514350">
              <a:buAutoNum type="arabicPeriod"/>
            </a:pPr>
            <a:endParaRPr lang="en-US" sz="32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102800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688417" cy="830997"/>
          </a:xfrm>
          <a:prstGeom prst="rect">
            <a:avLst/>
          </a:prstGeom>
          <a:solidFill>
            <a:schemeClr val="accent4">
              <a:lumMod val="60000"/>
              <a:lumOff val="40000"/>
            </a:schemeClr>
          </a:solidFill>
        </p:spPr>
        <p:txBody>
          <a:bodyPr wrap="square" rtlCol="0">
            <a:spAutoFit/>
          </a:bodyPr>
          <a:lstStyle/>
          <a:p>
            <a:pPr marL="685800" indent="-685800" algn="ctr">
              <a:buFont typeface="Wingdings" panose="05000000000000000000" pitchFamily="2" charset="2"/>
              <a:buChar char="v"/>
            </a:pPr>
            <a:r>
              <a:rPr lang="en-US" sz="4800" dirty="0" smtClean="0">
                <a:latin typeface="Arial Unicode MS" panose="020B0604020202020204" pitchFamily="34" charset="-128"/>
                <a:ea typeface="Arial Unicode MS" panose="020B0604020202020204" pitchFamily="34" charset="-128"/>
                <a:cs typeface="Arial Unicode MS" panose="020B0604020202020204" pitchFamily="34" charset="-128"/>
              </a:rPr>
              <a:t>Home work:</a:t>
            </a:r>
            <a:endParaRPr lang="en-US" sz="4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TextBox 3"/>
          <p:cNvSpPr txBox="1"/>
          <p:nvPr/>
        </p:nvSpPr>
        <p:spPr>
          <a:xfrm>
            <a:off x="4472609" y="834887"/>
            <a:ext cx="7215809" cy="4524315"/>
          </a:xfrm>
          <a:prstGeom prst="rect">
            <a:avLst/>
          </a:prstGeom>
          <a:solidFill>
            <a:srgbClr val="0070C0"/>
          </a:solidFill>
        </p:spPr>
        <p:txBody>
          <a:bodyPr wrap="square" rtlCol="0">
            <a:spAutoFit/>
          </a:bodyPr>
          <a:lstStyle/>
          <a:p>
            <a:pPr marL="571500" indent="-571500">
              <a:buFont typeface="Arial" panose="020B0604020202020204" pitchFamily="34" charset="0"/>
              <a:buChar char="•"/>
            </a:pPr>
            <a:r>
              <a:rPr lang="en-US" sz="3600" dirty="0" smtClean="0">
                <a:latin typeface="Arial Unicode MS" panose="020B0604020202020204" pitchFamily="34" charset="-128"/>
                <a:ea typeface="Arial Unicode MS" panose="020B0604020202020204" pitchFamily="34" charset="-128"/>
                <a:cs typeface="Arial Unicode MS" panose="020B0604020202020204" pitchFamily="34" charset="-128"/>
              </a:rPr>
              <a:t>Question:</a:t>
            </a:r>
          </a:p>
          <a:p>
            <a:pPr marL="742950" indent="-742950">
              <a:buAutoNum type="arabicPeriod"/>
            </a:pPr>
            <a:r>
              <a:rPr lang="en-US" sz="3600" dirty="0" smtClean="0">
                <a:latin typeface="Arial Unicode MS" panose="020B0604020202020204" pitchFamily="34" charset="-128"/>
                <a:ea typeface="Arial Unicode MS" panose="020B0604020202020204" pitchFamily="34" charset="-128"/>
                <a:cs typeface="Arial Unicode MS" panose="020B0604020202020204" pitchFamily="34" charset="-128"/>
              </a:rPr>
              <a:t>Summarize the above passage in your own words.</a:t>
            </a:r>
          </a:p>
          <a:p>
            <a:pPr marL="742950" indent="-742950">
              <a:buAutoNum type="arabicPeriod"/>
            </a:pPr>
            <a:endParaRPr lang="en-US" sz="3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indent="-742950">
              <a:buAutoNum type="arabicPeriod"/>
            </a:pPr>
            <a:endParaRPr lang="en-US" sz="3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indent="-742950">
              <a:buAutoNum type="arabicPeriod"/>
            </a:pPr>
            <a:endParaRPr lang="en-US" sz="3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742950" indent="-742950">
              <a:buAutoNum type="arabicPeriod"/>
            </a:pPr>
            <a:endParaRPr lang="en-US" sz="3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Action Button: Home 4">
            <a:hlinkClick r:id="" action="ppaction://hlinkshowjump?jump=firstslide" highlightClick="1"/>
          </p:cNvPr>
          <p:cNvSpPr/>
          <p:nvPr/>
        </p:nvSpPr>
        <p:spPr>
          <a:xfrm>
            <a:off x="0" y="834887"/>
            <a:ext cx="4472609" cy="4512365"/>
          </a:xfrm>
          <a:prstGeom prst="actionButtonHom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7645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2012" y="-1"/>
            <a:ext cx="7056162" cy="5526157"/>
          </a:xfrm>
          <a:prstGeom prst="rect">
            <a:avLst/>
          </a:prstGeom>
        </p:spPr>
      </p:pic>
      <p:sp>
        <p:nvSpPr>
          <p:cNvPr id="3" name="TextBox 2"/>
          <p:cNvSpPr txBox="1"/>
          <p:nvPr/>
        </p:nvSpPr>
        <p:spPr>
          <a:xfrm>
            <a:off x="0" y="0"/>
            <a:ext cx="4572000" cy="5632311"/>
          </a:xfrm>
          <a:prstGeom prst="rect">
            <a:avLst/>
          </a:prstGeom>
          <a:solidFill>
            <a:schemeClr val="accent1">
              <a:lumMod val="60000"/>
              <a:lumOff val="40000"/>
            </a:schemeClr>
          </a:solidFill>
        </p:spPr>
        <p:txBody>
          <a:bodyPr wrap="square" rtlCol="0">
            <a:spAutoFit/>
          </a:bodyPr>
          <a:lstStyle/>
          <a:p>
            <a:r>
              <a:rPr lang="en-US" sz="7200" dirty="0" smtClean="0"/>
              <a:t>Thanks </a:t>
            </a:r>
            <a:r>
              <a:rPr lang="en-US" sz="7200" smtClean="0"/>
              <a:t>all         are </a:t>
            </a:r>
            <a:r>
              <a:rPr lang="en-US" sz="7200" dirty="0" smtClean="0"/>
              <a:t>students</a:t>
            </a:r>
          </a:p>
          <a:p>
            <a:endParaRPr lang="en-US" sz="7200" dirty="0"/>
          </a:p>
          <a:p>
            <a:endParaRPr lang="en-US" sz="7200" dirty="0"/>
          </a:p>
        </p:txBody>
      </p:sp>
    </p:spTree>
    <p:extLst>
      <p:ext uri="{BB962C8B-B14F-4D97-AF65-F5344CB8AC3E}">
        <p14:creationId xmlns:p14="http://schemas.microsoft.com/office/powerpoint/2010/main" val="2507195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728174" cy="923330"/>
          </a:xfrm>
          <a:prstGeom prst="rect">
            <a:avLst/>
          </a:prstGeom>
          <a:solidFill>
            <a:schemeClr val="accent4"/>
          </a:solidFill>
        </p:spPr>
        <p:txBody>
          <a:bodyPr wrap="square" rtlCol="0">
            <a:spAutoFit/>
          </a:bodyPr>
          <a:lstStyle/>
          <a:p>
            <a:pPr marL="685800" indent="-685800" algn="ctr">
              <a:buFont typeface="Wingdings" panose="05000000000000000000" pitchFamily="2" charset="2"/>
              <a:buChar char="q"/>
            </a:pPr>
            <a:r>
              <a:rPr lang="en-US" sz="5400" dirty="0" smtClean="0"/>
              <a:t>Introduce-</a:t>
            </a:r>
            <a:endParaRPr lang="en-US" sz="5400" dirty="0"/>
          </a:p>
        </p:txBody>
      </p:sp>
      <p:sp>
        <p:nvSpPr>
          <p:cNvPr id="3" name="Rounded Rectangle 2"/>
          <p:cNvSpPr/>
          <p:nvPr/>
        </p:nvSpPr>
        <p:spPr>
          <a:xfrm>
            <a:off x="5963478" y="974035"/>
            <a:ext cx="99392" cy="4651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993913"/>
            <a:ext cx="5883965" cy="4524315"/>
          </a:xfrm>
          <a:prstGeom prst="rect">
            <a:avLst/>
          </a:prstGeom>
          <a:solidFill>
            <a:srgbClr val="00B050"/>
          </a:solidFill>
        </p:spPr>
        <p:txBody>
          <a:bodyPr wrap="square" rtlCol="0">
            <a:spAutoFit/>
          </a:bodyPr>
          <a:lstStyle/>
          <a:p>
            <a:r>
              <a:rPr lang="en-US" sz="3600" spc="-300" dirty="0" err="1" smtClean="0">
                <a:latin typeface="Arial Rounded MT Bold" panose="020F0704030504030204" pitchFamily="34" charset="0"/>
              </a:rPr>
              <a:t>Md</a:t>
            </a:r>
            <a:r>
              <a:rPr lang="en-US" sz="3600" spc="-300" dirty="0" smtClean="0">
                <a:latin typeface="Arial Rounded MT Bold" panose="020F0704030504030204" pitchFamily="34" charset="0"/>
              </a:rPr>
              <a:t> </a:t>
            </a:r>
            <a:r>
              <a:rPr lang="en-US" sz="3600" spc="-300" dirty="0" err="1" smtClean="0">
                <a:latin typeface="Arial Rounded MT Bold" panose="020F0704030504030204" pitchFamily="34" charset="0"/>
              </a:rPr>
              <a:t>Saidul</a:t>
            </a:r>
            <a:r>
              <a:rPr lang="en-US" sz="3600" spc="-300" dirty="0" smtClean="0">
                <a:latin typeface="Arial Rounded MT Bold" panose="020F0704030504030204" pitchFamily="34" charset="0"/>
              </a:rPr>
              <a:t> </a:t>
            </a:r>
            <a:r>
              <a:rPr lang="en-US" sz="3600" spc="-300" dirty="0" err="1" smtClean="0">
                <a:latin typeface="Arial Rounded MT Bold" panose="020F0704030504030204" pitchFamily="34" charset="0"/>
              </a:rPr>
              <a:t>hoque</a:t>
            </a:r>
            <a:r>
              <a:rPr lang="en-US" sz="3600" spc="-300" dirty="0" smtClean="0">
                <a:latin typeface="Arial Rounded MT Bold" panose="020F0704030504030204" pitchFamily="34" charset="0"/>
              </a:rPr>
              <a:t>.</a:t>
            </a:r>
          </a:p>
          <a:p>
            <a:r>
              <a:rPr lang="en-US" sz="3600" spc="-300" dirty="0" err="1" smtClean="0">
                <a:latin typeface="Arial Rounded MT Bold" panose="020F0704030504030204" pitchFamily="34" charset="0"/>
              </a:rPr>
              <a:t>Asistant</a:t>
            </a:r>
            <a:r>
              <a:rPr lang="en-US" sz="3600" spc="-300" dirty="0">
                <a:latin typeface="Arial Rounded MT Bold" panose="020F0704030504030204" pitchFamily="34" charset="0"/>
              </a:rPr>
              <a:t> </a:t>
            </a:r>
            <a:r>
              <a:rPr lang="en-US" sz="3600" spc="-300" dirty="0" smtClean="0">
                <a:latin typeface="Arial Rounded MT Bold" panose="020F0704030504030204" pitchFamily="34" charset="0"/>
              </a:rPr>
              <a:t>Teacher.</a:t>
            </a:r>
          </a:p>
          <a:p>
            <a:r>
              <a:rPr lang="en-US" sz="3600" spc="-300" dirty="0" err="1" smtClean="0">
                <a:latin typeface="Arial Rounded MT Bold" panose="020F0704030504030204" pitchFamily="34" charset="0"/>
              </a:rPr>
              <a:t>Enayetpur</a:t>
            </a:r>
            <a:r>
              <a:rPr lang="en-US" sz="3600" spc="-300" dirty="0" smtClean="0">
                <a:latin typeface="Arial Rounded MT Bold" panose="020F0704030504030204" pitchFamily="34" charset="0"/>
              </a:rPr>
              <a:t> </a:t>
            </a:r>
            <a:r>
              <a:rPr lang="en-US" sz="3600" spc="-300" dirty="0">
                <a:latin typeface="Arial Rounded MT Bold" panose="020F0704030504030204" pitchFamily="34" charset="0"/>
              </a:rPr>
              <a:t> </a:t>
            </a:r>
            <a:r>
              <a:rPr lang="en-US" sz="3600" spc="-300" dirty="0" smtClean="0">
                <a:latin typeface="Arial Rounded MT Bold" panose="020F0704030504030204" pitchFamily="34" charset="0"/>
              </a:rPr>
              <a:t> </a:t>
            </a:r>
            <a:r>
              <a:rPr lang="en-US" sz="3600" spc="-300" dirty="0" err="1" smtClean="0">
                <a:latin typeface="Arial Rounded MT Bold" panose="020F0704030504030204" pitchFamily="34" charset="0"/>
              </a:rPr>
              <a:t>madrash</a:t>
            </a:r>
            <a:r>
              <a:rPr lang="en-US" sz="3600" spc="-300" dirty="0" smtClean="0">
                <a:latin typeface="Arial Rounded MT Bold" panose="020F0704030504030204" pitchFamily="34" charset="0"/>
              </a:rPr>
              <a:t>.</a:t>
            </a:r>
          </a:p>
          <a:p>
            <a:r>
              <a:rPr lang="en-US" sz="3600" spc="-300" dirty="0" smtClean="0">
                <a:latin typeface="Arial Rounded MT Bold" panose="020F0704030504030204" pitchFamily="34" charset="0"/>
              </a:rPr>
              <a:t>Up: </a:t>
            </a:r>
            <a:r>
              <a:rPr lang="en-US" sz="3600" spc="-300" dirty="0" err="1" smtClean="0">
                <a:latin typeface="Arial Rounded MT Bold" panose="020F0704030504030204" pitchFamily="34" charset="0"/>
              </a:rPr>
              <a:t>senbag</a:t>
            </a:r>
            <a:r>
              <a:rPr lang="en-US" sz="3600" spc="-300" dirty="0" smtClean="0">
                <a:latin typeface="Arial Rounded MT Bold" panose="020F0704030504030204" pitchFamily="34" charset="0"/>
              </a:rPr>
              <a:t>.</a:t>
            </a:r>
          </a:p>
          <a:p>
            <a:r>
              <a:rPr lang="en-US" sz="3600" spc="-300" dirty="0" err="1" smtClean="0">
                <a:latin typeface="Arial Rounded MT Bold" panose="020F0704030504030204" pitchFamily="34" charset="0"/>
              </a:rPr>
              <a:t>Dist</a:t>
            </a:r>
            <a:r>
              <a:rPr lang="en-US" sz="3600" spc="-300" dirty="0" smtClean="0">
                <a:latin typeface="Arial Rounded MT Bold" panose="020F0704030504030204" pitchFamily="34" charset="0"/>
              </a:rPr>
              <a:t>: </a:t>
            </a:r>
            <a:r>
              <a:rPr lang="en-US" sz="3600" spc="-300" dirty="0" err="1" smtClean="0">
                <a:latin typeface="Arial Rounded MT Bold" panose="020F0704030504030204" pitchFamily="34" charset="0"/>
              </a:rPr>
              <a:t>Noakhali</a:t>
            </a:r>
            <a:r>
              <a:rPr lang="en-US" sz="3600" spc="-300" dirty="0" smtClean="0">
                <a:latin typeface="Arial Rounded MT Bold" panose="020F0704030504030204" pitchFamily="34" charset="0"/>
              </a:rPr>
              <a:t>.</a:t>
            </a:r>
          </a:p>
          <a:p>
            <a:endParaRPr lang="en-US" sz="3600" spc="-300" dirty="0">
              <a:latin typeface="Arial Rounded MT Bold" panose="020F0704030504030204" pitchFamily="34" charset="0"/>
            </a:endParaRPr>
          </a:p>
          <a:p>
            <a:endParaRPr lang="en-US" sz="3600" spc="-300" dirty="0" smtClean="0">
              <a:latin typeface="Arial Rounded MT Bold" panose="020F0704030504030204" pitchFamily="34" charset="0"/>
            </a:endParaRPr>
          </a:p>
          <a:p>
            <a:endParaRPr lang="en-US" sz="3600" spc="-300" dirty="0" smtClean="0">
              <a:latin typeface="Arial Rounded MT Bold" panose="020F0704030504030204" pitchFamily="34" charset="0"/>
            </a:endParaRPr>
          </a:p>
        </p:txBody>
      </p:sp>
      <p:sp>
        <p:nvSpPr>
          <p:cNvPr id="6" name="Oval 5"/>
          <p:cNvSpPr/>
          <p:nvPr/>
        </p:nvSpPr>
        <p:spPr>
          <a:xfrm>
            <a:off x="4035287" y="1212574"/>
            <a:ext cx="1311965" cy="1451113"/>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102626" y="974035"/>
            <a:ext cx="5526157" cy="4524315"/>
          </a:xfrm>
          <a:prstGeom prst="rect">
            <a:avLst/>
          </a:prstGeom>
          <a:solidFill>
            <a:srgbClr val="00B050"/>
          </a:solidFill>
        </p:spPr>
        <p:txBody>
          <a:bodyPr wrap="square" rtlCol="0">
            <a:spAutoFit/>
          </a:bodyPr>
          <a:lstStyle/>
          <a:p>
            <a:r>
              <a:rPr lang="en-US" sz="3600" dirty="0" smtClean="0">
                <a:latin typeface="Arial Rounded MT Bold" panose="020F0704030504030204" pitchFamily="34" charset="0"/>
              </a:rPr>
              <a:t>Class: </a:t>
            </a:r>
            <a:r>
              <a:rPr lang="en-US" sz="3600" dirty="0" err="1" smtClean="0">
                <a:latin typeface="Arial Rounded MT Bold" panose="020F0704030504030204" pitchFamily="34" charset="0"/>
              </a:rPr>
              <a:t>Dakhil</a:t>
            </a:r>
            <a:r>
              <a:rPr lang="en-US" sz="3600" dirty="0">
                <a:latin typeface="Arial Rounded MT Bold" panose="020F0704030504030204" pitchFamily="34" charset="0"/>
              </a:rPr>
              <a:t> </a:t>
            </a:r>
            <a:r>
              <a:rPr lang="en-US" sz="3600" dirty="0" smtClean="0">
                <a:latin typeface="Arial Rounded MT Bold" panose="020F0704030504030204" pitchFamily="34" charset="0"/>
              </a:rPr>
              <a:t>for class  seven</a:t>
            </a:r>
          </a:p>
          <a:p>
            <a:r>
              <a:rPr lang="en-US" sz="3600" dirty="0" smtClean="0">
                <a:latin typeface="Arial Rounded MT Bold" panose="020F0704030504030204" pitchFamily="34" charset="0"/>
              </a:rPr>
              <a:t>Subject: English For Today</a:t>
            </a:r>
          </a:p>
          <a:p>
            <a:r>
              <a:rPr lang="en-US" sz="3600" dirty="0" smtClean="0">
                <a:latin typeface="Arial Rounded MT Bold" panose="020F0704030504030204" pitchFamily="34" charset="0"/>
              </a:rPr>
              <a:t>Unit: Nine</a:t>
            </a:r>
          </a:p>
          <a:p>
            <a:r>
              <a:rPr lang="en-US" sz="3600" dirty="0" smtClean="0">
                <a:latin typeface="Arial Rounded MT Bold" panose="020F0704030504030204" pitchFamily="34" charset="0"/>
              </a:rPr>
              <a:t>Lesson: Two.</a:t>
            </a:r>
          </a:p>
          <a:p>
            <a:r>
              <a:rPr lang="en-US" sz="3600" dirty="0" smtClean="0">
                <a:latin typeface="Arial Rounded MT Bold" panose="020F0704030504030204" pitchFamily="34" charset="0"/>
              </a:rPr>
              <a:t>Time:  50 m</a:t>
            </a:r>
          </a:p>
          <a:p>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89360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1683" y="0"/>
            <a:ext cx="6784209" cy="5565913"/>
          </a:xfrm>
          <a:prstGeom prst="rect">
            <a:avLst/>
          </a:prstGeom>
        </p:spPr>
      </p:pic>
      <p:sp>
        <p:nvSpPr>
          <p:cNvPr id="3" name="TextBox 2"/>
          <p:cNvSpPr txBox="1"/>
          <p:nvPr/>
        </p:nvSpPr>
        <p:spPr>
          <a:xfrm>
            <a:off x="0" y="0"/>
            <a:ext cx="4770783" cy="646331"/>
          </a:xfrm>
          <a:prstGeom prst="rect">
            <a:avLst/>
          </a:prstGeom>
          <a:solidFill>
            <a:srgbClr val="00B050"/>
          </a:solidFill>
        </p:spPr>
        <p:txBody>
          <a:bodyPr wrap="square" rtlCol="0">
            <a:spAutoFit/>
          </a:bodyPr>
          <a:lstStyle/>
          <a:p>
            <a:pPr marL="571500" indent="-571500">
              <a:buFont typeface="Wingdings" panose="05000000000000000000" pitchFamily="2" charset="2"/>
              <a:buChar char="v"/>
            </a:pPr>
            <a:r>
              <a:rPr lang="en-US" sz="3600" dirty="0" smtClean="0"/>
              <a:t>Look at the picture </a:t>
            </a:r>
            <a:endParaRPr lang="en-US" sz="3600" dirty="0"/>
          </a:p>
        </p:txBody>
      </p:sp>
      <p:sp>
        <p:nvSpPr>
          <p:cNvPr id="4" name="Chevron 3"/>
          <p:cNvSpPr/>
          <p:nvPr/>
        </p:nvSpPr>
        <p:spPr>
          <a:xfrm>
            <a:off x="4154557" y="178904"/>
            <a:ext cx="477078" cy="27829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0" y="1789043"/>
            <a:ext cx="4830417" cy="646331"/>
          </a:xfrm>
          <a:prstGeom prst="rect">
            <a:avLst/>
          </a:prstGeom>
          <a:solidFill>
            <a:schemeClr val="accent1">
              <a:lumMod val="40000"/>
              <a:lumOff val="60000"/>
            </a:schemeClr>
          </a:solidFill>
        </p:spPr>
        <p:txBody>
          <a:bodyPr wrap="square" rtlCol="0">
            <a:spAutoFit/>
          </a:bodyPr>
          <a:lstStyle/>
          <a:p>
            <a:r>
              <a:rPr lang="en-US" sz="3600" dirty="0" smtClean="0"/>
              <a:t>What do you see here ? </a:t>
            </a:r>
            <a:endParaRPr lang="en-US" sz="3600" dirty="0"/>
          </a:p>
        </p:txBody>
      </p:sp>
      <p:sp>
        <p:nvSpPr>
          <p:cNvPr id="6" name="TextBox 5"/>
          <p:cNvSpPr txBox="1"/>
          <p:nvPr/>
        </p:nvSpPr>
        <p:spPr>
          <a:xfrm>
            <a:off x="0" y="3498574"/>
            <a:ext cx="4770783" cy="646331"/>
          </a:xfrm>
          <a:prstGeom prst="rect">
            <a:avLst/>
          </a:prstGeom>
          <a:solidFill>
            <a:schemeClr val="accent4">
              <a:lumMod val="60000"/>
              <a:lumOff val="40000"/>
            </a:schemeClr>
          </a:solidFill>
        </p:spPr>
        <p:txBody>
          <a:bodyPr wrap="square" rtlCol="0">
            <a:spAutoFit/>
          </a:bodyPr>
          <a:lstStyle/>
          <a:p>
            <a:pPr marL="571500" indent="-571500">
              <a:buFont typeface="Wingdings" panose="05000000000000000000" pitchFamily="2" charset="2"/>
              <a:buChar char="v"/>
            </a:pPr>
            <a:r>
              <a:rPr lang="en-US" sz="3600" dirty="0" smtClean="0"/>
              <a:t>Thank you.</a:t>
            </a:r>
            <a:endParaRPr lang="en-US" sz="3600" dirty="0"/>
          </a:p>
        </p:txBody>
      </p:sp>
    </p:spTree>
    <p:extLst>
      <p:ext uri="{BB962C8B-B14F-4D97-AF65-F5344CB8AC3E}">
        <p14:creationId xmlns:p14="http://schemas.microsoft.com/office/powerpoint/2010/main" val="268008340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8783"/>
            <a:ext cx="11668539" cy="923330"/>
          </a:xfrm>
          <a:prstGeom prst="rect">
            <a:avLst/>
          </a:prstGeom>
          <a:solidFill>
            <a:srgbClr val="00B0F0"/>
          </a:solidFill>
        </p:spPr>
        <p:txBody>
          <a:bodyPr wrap="square" rtlCol="0">
            <a:spAutoFit/>
          </a:bodyPr>
          <a:lstStyle/>
          <a:p>
            <a:pPr marL="685800" indent="-685800" algn="ctr">
              <a:buFont typeface="Wingdings" panose="05000000000000000000" pitchFamily="2" charset="2"/>
              <a:buChar char="v"/>
            </a:pPr>
            <a:r>
              <a:rPr lang="en-US" sz="5400" dirty="0" smtClean="0"/>
              <a:t>Todays Lesson-</a:t>
            </a:r>
            <a:endParaRPr lang="en-US" sz="5400" dirty="0"/>
          </a:p>
        </p:txBody>
      </p:sp>
      <p:sp>
        <p:nvSpPr>
          <p:cNvPr id="3" name="Chevron 2"/>
          <p:cNvSpPr/>
          <p:nvPr/>
        </p:nvSpPr>
        <p:spPr>
          <a:xfrm rot="5400000">
            <a:off x="5133560" y="1048580"/>
            <a:ext cx="1421297" cy="157038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0" y="2564297"/>
            <a:ext cx="11608904" cy="923330"/>
          </a:xfrm>
          <a:prstGeom prst="rect">
            <a:avLst/>
          </a:prstGeom>
          <a:solidFill>
            <a:srgbClr val="FFC000"/>
          </a:solidFill>
        </p:spPr>
        <p:txBody>
          <a:bodyPr wrap="square" rtlCol="0">
            <a:spAutoFit/>
          </a:bodyPr>
          <a:lstStyle/>
          <a:p>
            <a:pPr algn="ctr"/>
            <a:r>
              <a:rPr lang="en-US" sz="5400" dirty="0" smtClean="0"/>
              <a:t>The heating up of Earth</a:t>
            </a:r>
            <a:endParaRPr lang="en-US" sz="5400" dirty="0"/>
          </a:p>
        </p:txBody>
      </p:sp>
    </p:spTree>
    <p:extLst>
      <p:ext uri="{BB962C8B-B14F-4D97-AF65-F5344CB8AC3E}">
        <p14:creationId xmlns:p14="http://schemas.microsoft.com/office/powerpoint/2010/main" val="22954640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668539" cy="923330"/>
          </a:xfrm>
          <a:prstGeom prst="rect">
            <a:avLst/>
          </a:prstGeom>
          <a:solidFill>
            <a:srgbClr val="00B0F0"/>
          </a:solidFill>
        </p:spPr>
        <p:txBody>
          <a:bodyPr wrap="square" rtlCol="0">
            <a:spAutoFit/>
          </a:bodyPr>
          <a:lstStyle/>
          <a:p>
            <a:pPr marL="685800" indent="-685800" algn="ctr">
              <a:buFont typeface="Wingdings" panose="05000000000000000000" pitchFamily="2" charset="2"/>
              <a:buChar char="v"/>
            </a:pPr>
            <a:r>
              <a:rPr lang="en-US" sz="5400" dirty="0" smtClean="0"/>
              <a:t>Learning out come-</a:t>
            </a:r>
            <a:endParaRPr lang="en-US" sz="5400" dirty="0"/>
          </a:p>
        </p:txBody>
      </p:sp>
      <p:sp>
        <p:nvSpPr>
          <p:cNvPr id="3" name="TextBox 2"/>
          <p:cNvSpPr txBox="1"/>
          <p:nvPr/>
        </p:nvSpPr>
        <p:spPr>
          <a:xfrm>
            <a:off x="0" y="914400"/>
            <a:ext cx="11648661" cy="4524315"/>
          </a:xfrm>
          <a:prstGeom prst="rect">
            <a:avLst/>
          </a:prstGeom>
          <a:noFill/>
        </p:spPr>
        <p:txBody>
          <a:bodyPr wrap="square" rtlCol="0">
            <a:spAutoFit/>
          </a:bodyPr>
          <a:lstStyle/>
          <a:p>
            <a:r>
              <a:rPr lang="en-US" sz="3600" dirty="0" smtClean="0"/>
              <a:t>After we have studied this unit, we will be able to-</a:t>
            </a:r>
          </a:p>
          <a:p>
            <a:pPr marL="571500" indent="-571500">
              <a:buFont typeface="Wingdings" panose="05000000000000000000" pitchFamily="2" charset="2"/>
              <a:buChar char="Ø"/>
            </a:pPr>
            <a:r>
              <a:rPr lang="en-US" sz="3600" dirty="0" smtClean="0"/>
              <a:t>Read and understand text</a:t>
            </a:r>
          </a:p>
          <a:p>
            <a:pPr marL="571500" indent="-571500">
              <a:buFont typeface="Wingdings" panose="05000000000000000000" pitchFamily="2" charset="2"/>
              <a:buChar char="Ø"/>
            </a:pPr>
            <a:r>
              <a:rPr lang="en-US" sz="3600" dirty="0" smtClean="0"/>
              <a:t>Talk about climate and environment</a:t>
            </a:r>
          </a:p>
          <a:p>
            <a:pPr marL="571500" indent="-571500">
              <a:buFont typeface="Wingdings" panose="05000000000000000000" pitchFamily="2" charset="2"/>
              <a:buChar char="Ø"/>
            </a:pPr>
            <a:r>
              <a:rPr lang="en-US" sz="3600" dirty="0" smtClean="0"/>
              <a:t>Ask and answer question</a:t>
            </a:r>
          </a:p>
          <a:p>
            <a:pPr marL="571500" indent="-571500">
              <a:buFont typeface="Wingdings" panose="05000000000000000000" pitchFamily="2" charset="2"/>
              <a:buChar char="Ø"/>
            </a:pPr>
            <a:r>
              <a:rPr lang="en-US" sz="3600" dirty="0" smtClean="0"/>
              <a:t>Write short- guided and semi guided sentences and passages.</a:t>
            </a:r>
          </a:p>
          <a:p>
            <a:endParaRPr lang="en-US" sz="3600" dirty="0" smtClean="0"/>
          </a:p>
          <a:p>
            <a:pPr marL="571500" indent="-571500">
              <a:buFont typeface="Wingdings" panose="05000000000000000000" pitchFamily="2" charset="2"/>
              <a:buChar char="Ø"/>
            </a:pPr>
            <a:endParaRPr lang="en-US" sz="3600" dirty="0"/>
          </a:p>
        </p:txBody>
      </p:sp>
    </p:spTree>
    <p:extLst>
      <p:ext uri="{BB962C8B-B14F-4D97-AF65-F5344CB8AC3E}">
        <p14:creationId xmlns:p14="http://schemas.microsoft.com/office/powerpoint/2010/main" val="1585314725"/>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628783" cy="923330"/>
          </a:xfrm>
          <a:prstGeom prst="rect">
            <a:avLst/>
          </a:prstGeom>
          <a:solidFill>
            <a:schemeClr val="accent1">
              <a:lumMod val="20000"/>
              <a:lumOff val="80000"/>
            </a:schemeClr>
          </a:solidFill>
        </p:spPr>
        <p:txBody>
          <a:bodyPr wrap="square" rtlCol="0">
            <a:spAutoFit/>
          </a:bodyPr>
          <a:lstStyle/>
          <a:p>
            <a:pPr marL="685800" indent="-685800">
              <a:buFont typeface="Wingdings" panose="05000000000000000000" pitchFamily="2" charset="2"/>
              <a:buChar char="§"/>
            </a:pPr>
            <a:r>
              <a:rPr lang="en-US" sz="5400" smtClean="0"/>
              <a:t>Key words:</a:t>
            </a:r>
            <a:endParaRPr lang="en-US" sz="5400"/>
          </a:p>
        </p:txBody>
      </p:sp>
      <p:graphicFrame>
        <p:nvGraphicFramePr>
          <p:cNvPr id="3" name="Table 2"/>
          <p:cNvGraphicFramePr>
            <a:graphicFrameLocks noGrp="1"/>
          </p:cNvGraphicFramePr>
          <p:nvPr>
            <p:extLst>
              <p:ext uri="{D42A27DB-BD31-4B8C-83A1-F6EECF244321}">
                <p14:modId xmlns:p14="http://schemas.microsoft.com/office/powerpoint/2010/main" val="3864424614"/>
              </p:ext>
            </p:extLst>
          </p:nvPr>
        </p:nvGraphicFramePr>
        <p:xfrm>
          <a:off x="1" y="918447"/>
          <a:ext cx="11628783" cy="4710560"/>
        </p:xfrm>
        <a:graphic>
          <a:graphicData uri="http://schemas.openxmlformats.org/drawingml/2006/table">
            <a:tbl>
              <a:tblPr firstRow="1" bandRow="1">
                <a:tableStyleId>{21E4AEA4-8DFA-4A89-87EB-49C32662AFE0}</a:tableStyleId>
              </a:tblPr>
              <a:tblGrid>
                <a:gridCol w="3876261"/>
                <a:gridCol w="3876261"/>
                <a:gridCol w="3876261"/>
              </a:tblGrid>
              <a:tr h="941420">
                <a:tc>
                  <a:txBody>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Word and pronounciation</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Picture of synonyms </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Meanings in Bangla</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941420">
                <a:tc>
                  <a:txBody>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Fuels</a:t>
                      </a:r>
                    </a:p>
                  </a:txBody>
                  <a:tcPr/>
                </a:tc>
                <a:tc>
                  <a:txBody>
                    <a:bodyPr/>
                    <a:lstStyle/>
                    <a:p>
                      <a:endParaRPr lang="en-US">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dirty="0" err="1" smtClean="0">
                          <a:latin typeface="NikoshBAN" panose="02000000000000000000" pitchFamily="2" charset="0"/>
                          <a:ea typeface="Arial Unicode MS" panose="020B0604020202020204" pitchFamily="34" charset="-128"/>
                          <a:cs typeface="NikoshBAN" panose="02000000000000000000" pitchFamily="2" charset="0"/>
                        </a:rPr>
                        <a:t>জ্বালানি</a:t>
                      </a:r>
                      <a:endParaRPr lang="en-US" sz="2800" dirty="0">
                        <a:latin typeface="NikoshBAN" panose="02000000000000000000" pitchFamily="2" charset="0"/>
                        <a:ea typeface="Arial Unicode MS" panose="020B0604020202020204" pitchFamily="34" charset="-128"/>
                        <a:cs typeface="NikoshBAN" panose="02000000000000000000" pitchFamily="2" charset="0"/>
                      </a:endParaRPr>
                    </a:p>
                  </a:txBody>
                  <a:tcPr/>
                </a:tc>
              </a:tr>
              <a:tr h="941420">
                <a:tc>
                  <a:txBody>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Coal </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dirty="0" err="1" smtClean="0">
                          <a:latin typeface="NikoshBAN" panose="02000000000000000000" pitchFamily="2" charset="0"/>
                          <a:ea typeface="Arial Unicode MS" panose="020B0604020202020204" pitchFamily="34" charset="-128"/>
                          <a:cs typeface="NikoshBAN" panose="02000000000000000000" pitchFamily="2" charset="0"/>
                        </a:rPr>
                        <a:t>ক্বয়লা</a:t>
                      </a:r>
                      <a:endParaRPr lang="en-US" sz="2800" dirty="0">
                        <a:latin typeface="NikoshBAN" panose="02000000000000000000" pitchFamily="2" charset="0"/>
                        <a:ea typeface="Arial Unicode MS" panose="020B0604020202020204" pitchFamily="34" charset="-128"/>
                        <a:cs typeface="NikoshBAN" panose="02000000000000000000" pitchFamily="2" charset="0"/>
                      </a:endParaRPr>
                    </a:p>
                  </a:txBody>
                  <a:tcPr/>
                </a:tc>
              </a:tr>
              <a:tr h="941420">
                <a:tc>
                  <a:txBody>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Pollution </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dirty="0" err="1" smtClean="0">
                          <a:latin typeface="Arial Unicode MS" panose="020B0604020202020204" pitchFamily="34" charset="-128"/>
                          <a:ea typeface="Arial Unicode MS" panose="020B0604020202020204" pitchFamily="34" charset="-128"/>
                          <a:cs typeface="Arial Unicode MS" panose="020B0604020202020204" pitchFamily="34" charset="-128"/>
                        </a:rPr>
                        <a:t>দুষণ</a:t>
                      </a:r>
                      <a:endPar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941420">
                <a:tc>
                  <a:txBody>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Atmosphere </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c>
                  <a:txBody>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dirty="0" err="1" smtClean="0">
                          <a:latin typeface="Arial Unicode MS" panose="020B0604020202020204" pitchFamily="34" charset="-128"/>
                          <a:ea typeface="Arial Unicode MS" panose="020B0604020202020204" pitchFamily="34" charset="-128"/>
                          <a:cs typeface="Arial Unicode MS" panose="020B0604020202020204" pitchFamily="34" charset="-128"/>
                        </a:rPr>
                        <a:t>বায়ুমণ্ডল</a:t>
                      </a: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bl>
          </a:graphicData>
        </a:graphic>
      </p:graphicFrame>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2889" y="1821968"/>
            <a:ext cx="2628900" cy="96099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7651" y="2835758"/>
            <a:ext cx="2619375" cy="98086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916638" y="3856173"/>
            <a:ext cx="1708909" cy="86478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8666" y="3836505"/>
            <a:ext cx="1964221" cy="83861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9724" y="4750905"/>
            <a:ext cx="1714500" cy="807554"/>
          </a:xfrm>
          <a:prstGeom prst="rect">
            <a:avLst/>
          </a:prstGeom>
        </p:spPr>
      </p:pic>
    </p:spTree>
    <p:extLst>
      <p:ext uri="{BB962C8B-B14F-4D97-AF65-F5344CB8AC3E}">
        <p14:creationId xmlns:p14="http://schemas.microsoft.com/office/powerpoint/2010/main" val="88562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1668539" cy="707886"/>
          </a:xfrm>
          <a:prstGeom prst="rect">
            <a:avLst/>
          </a:prstGeom>
          <a:solidFill>
            <a:srgbClr val="FFFF00"/>
          </a:solidFill>
        </p:spPr>
        <p:txBody>
          <a:bodyPr wrap="square" rtlCol="0">
            <a:spAutoFit/>
          </a:bodyPr>
          <a:lstStyle/>
          <a:p>
            <a:pPr marL="571500" indent="-571500">
              <a:buFont typeface="Wingdings" panose="05000000000000000000" pitchFamily="2" charset="2"/>
              <a:buChar char="v"/>
            </a:pPr>
            <a:r>
              <a:rPr lang="en-US" sz="4000" dirty="0" smtClean="0"/>
              <a:t>Read the passage Loudly :</a:t>
            </a:r>
            <a:endParaRPr lang="en-US" sz="4000" dirty="0"/>
          </a:p>
        </p:txBody>
      </p:sp>
      <p:sp>
        <p:nvSpPr>
          <p:cNvPr id="4" name="TextBox 3"/>
          <p:cNvSpPr txBox="1"/>
          <p:nvPr/>
        </p:nvSpPr>
        <p:spPr>
          <a:xfrm>
            <a:off x="0" y="715617"/>
            <a:ext cx="11648661" cy="5016758"/>
          </a:xfrm>
          <a:prstGeom prst="rect">
            <a:avLst/>
          </a:prstGeom>
          <a:solidFill>
            <a:srgbClr val="00B050"/>
          </a:solidFill>
        </p:spPr>
        <p:txBody>
          <a:bodyPr wrap="square" rtlCol="0">
            <a:spAutoFit/>
          </a:bodyPr>
          <a:lstStyle/>
          <a:p>
            <a:r>
              <a:rPr lang="en-US" sz="3200" dirty="0" smtClean="0">
                <a:latin typeface="Berlin Sans FB" panose="020E0602020502020306" pitchFamily="34" charset="0"/>
              </a:rPr>
              <a:t>The sun is getting hotter. It is also very old. It is about 4,5oo million years old |</a:t>
            </a:r>
          </a:p>
          <a:p>
            <a:r>
              <a:rPr lang="en-US" sz="3200" dirty="0" smtClean="0">
                <a:latin typeface="Berlin Sans FB" panose="020E0602020502020306" pitchFamily="34" charset="0"/>
              </a:rPr>
              <a:t>The earth’s climate has been changing for all those years. But the climate is heating up much faster now. Humans and their machines are responsible for the rapid heating up of the earth.</a:t>
            </a:r>
          </a:p>
          <a:p>
            <a:r>
              <a:rPr lang="en-US" sz="3200" dirty="0" smtClean="0">
                <a:latin typeface="Berlin Sans FB" panose="020E0602020502020306" pitchFamily="34" charset="0"/>
              </a:rPr>
              <a:t>Almost all machines use fuels such as oil, gas or coal. All of them produce pollution. Much of this pollution contains a gas called carbon dioxide. It  is this gas which pollutes the atmosphere.</a:t>
            </a:r>
          </a:p>
          <a:p>
            <a:endParaRPr lang="en-US" sz="3200" dirty="0">
              <a:latin typeface="Berlin Sans FB" panose="020E0602020502020306" pitchFamily="34" charset="0"/>
            </a:endParaRPr>
          </a:p>
          <a:p>
            <a:endParaRPr lang="en-US" sz="3200" dirty="0" smtClean="0">
              <a:latin typeface="Berlin Sans FB" panose="020E0602020502020306" pitchFamily="34" charset="0"/>
            </a:endParaRPr>
          </a:p>
        </p:txBody>
      </p:sp>
    </p:spTree>
    <p:extLst>
      <p:ext uri="{BB962C8B-B14F-4D97-AF65-F5344CB8AC3E}">
        <p14:creationId xmlns:p14="http://schemas.microsoft.com/office/powerpoint/2010/main" val="1214139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688417" cy="646331"/>
          </a:xfrm>
          <a:prstGeom prst="rect">
            <a:avLst/>
          </a:prstGeom>
          <a:solidFill>
            <a:srgbClr val="00B0F0"/>
          </a:solidFill>
        </p:spPr>
        <p:txBody>
          <a:bodyPr wrap="square" rtlCol="0">
            <a:spAutoFit/>
          </a:bodyPr>
          <a:lstStyle/>
          <a:p>
            <a:pPr marL="571500" indent="-571500">
              <a:buFont typeface="Wingdings" panose="05000000000000000000" pitchFamily="2" charset="2"/>
              <a:buChar char="q"/>
            </a:pPr>
            <a:r>
              <a:rPr lang="en-US" sz="3600" dirty="0" smtClean="0"/>
              <a:t>True or false. If false, give the correct information.</a:t>
            </a:r>
            <a:endParaRPr lang="en-US" sz="3600" dirty="0"/>
          </a:p>
        </p:txBody>
      </p:sp>
      <p:sp>
        <p:nvSpPr>
          <p:cNvPr id="3" name="TextBox 2"/>
          <p:cNvSpPr txBox="1"/>
          <p:nvPr/>
        </p:nvSpPr>
        <p:spPr>
          <a:xfrm>
            <a:off x="0" y="636104"/>
            <a:ext cx="11688417" cy="954107"/>
          </a:xfrm>
          <a:prstGeom prst="rect">
            <a:avLst/>
          </a:prstGeom>
          <a:solidFill>
            <a:srgbClr val="FFC000"/>
          </a:solidFill>
        </p:spPr>
        <p:txBody>
          <a:bodyPr wrap="square" rtlCol="0">
            <a:spAutoFit/>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1. The earth’s climate has been changing for 4,500 million years.</a:t>
            </a:r>
          </a:p>
          <a:p>
            <a:pPr marL="457200" indent="-457200">
              <a:buFont typeface="Arial" panose="020B0604020202020204" pitchFamily="34" charset="0"/>
              <a:buChar char="•"/>
            </a:pP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Ans. True.</a:t>
            </a:r>
          </a:p>
        </p:txBody>
      </p:sp>
      <p:sp>
        <p:nvSpPr>
          <p:cNvPr id="4" name="TextBox 3"/>
          <p:cNvSpPr txBox="1"/>
          <p:nvPr/>
        </p:nvSpPr>
        <p:spPr>
          <a:xfrm>
            <a:off x="-1" y="1570383"/>
            <a:ext cx="11688417" cy="1384995"/>
          </a:xfrm>
          <a:prstGeom prst="rect">
            <a:avLst/>
          </a:prstGeom>
          <a:solidFill>
            <a:schemeClr val="accent1">
              <a:lumMod val="20000"/>
              <a:lumOff val="80000"/>
            </a:schemeClr>
          </a:solidFill>
        </p:spPr>
        <p:txBody>
          <a:bodyPr wrap="square" rtlCol="0">
            <a:spAutoFit/>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2. Only machines are responsible for the earths’ getting hotter.</a:t>
            </a:r>
          </a:p>
          <a:p>
            <a:pPr marL="457200" indent="-457200">
              <a:buFont typeface="Arial" panose="020B0604020202020204" pitchFamily="34" charset="0"/>
              <a:buChar char="•"/>
            </a:pPr>
            <a:r>
              <a:rPr lang="en-US" sz="2800" dirty="0" err="1" smtClean="0">
                <a:latin typeface="Arial Unicode MS" panose="020B0604020202020204" pitchFamily="34" charset="-128"/>
                <a:ea typeface="Arial Unicode MS" panose="020B0604020202020204" pitchFamily="34" charset="-128"/>
                <a:cs typeface="Arial Unicode MS" panose="020B0604020202020204" pitchFamily="34" charset="-128"/>
              </a:rPr>
              <a:t>Ans</a:t>
            </a: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800" dirty="0" err="1" smtClean="0">
                <a:latin typeface="Arial Unicode MS" panose="020B0604020202020204" pitchFamily="34" charset="-128"/>
                <a:ea typeface="Arial Unicode MS" panose="020B0604020202020204" pitchFamily="34" charset="-128"/>
                <a:cs typeface="Arial Unicode MS" panose="020B0604020202020204" pitchFamily="34" charset="-128"/>
              </a:rPr>
              <a:t>false.</a:t>
            </a:r>
            <a:r>
              <a:rPr lang="en-US" sz="2800" dirty="0" err="1"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Correct</a:t>
            </a:r>
            <a:r>
              <a:rPr lang="en-US" sz="28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 answer: Humans and their machines are responsible for the earths getting hotter.  </a:t>
            </a:r>
            <a:endParaRPr lang="en-US" sz="28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TextBox 4"/>
          <p:cNvSpPr txBox="1"/>
          <p:nvPr/>
        </p:nvSpPr>
        <p:spPr>
          <a:xfrm>
            <a:off x="0" y="2981739"/>
            <a:ext cx="11688417" cy="954107"/>
          </a:xfrm>
          <a:prstGeom prst="rect">
            <a:avLst/>
          </a:prstGeom>
          <a:solidFill>
            <a:schemeClr val="accent4">
              <a:lumMod val="60000"/>
              <a:lumOff val="40000"/>
            </a:schemeClr>
          </a:solidFill>
        </p:spPr>
        <p:txBody>
          <a:bodyPr wrap="square" rtlCol="0">
            <a:spAutoFit/>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3. Coal is one kind of fuel.</a:t>
            </a:r>
          </a:p>
          <a:p>
            <a:pPr marL="457200" indent="-457200">
              <a:buFont typeface="Arial" panose="020B0604020202020204" pitchFamily="34" charset="0"/>
              <a:buChar char="•"/>
            </a:pPr>
            <a:r>
              <a:rPr lang="en-US" sz="28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Ans. True.</a:t>
            </a:r>
            <a:endParaRPr lang="en-US" sz="28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TextBox 5"/>
          <p:cNvSpPr txBox="1"/>
          <p:nvPr/>
        </p:nvSpPr>
        <p:spPr>
          <a:xfrm>
            <a:off x="0" y="3935896"/>
            <a:ext cx="11688417" cy="1384995"/>
          </a:xfrm>
          <a:prstGeom prst="rect">
            <a:avLst/>
          </a:prstGeom>
          <a:solidFill>
            <a:schemeClr val="accent5">
              <a:lumMod val="60000"/>
              <a:lumOff val="40000"/>
            </a:schemeClr>
          </a:solidFill>
        </p:spPr>
        <p:txBody>
          <a:bodyPr wrap="square" rtlCol="0">
            <a:spAutoFit/>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4. Carbon dioxide gas pollutes the environment.</a:t>
            </a:r>
          </a:p>
          <a:p>
            <a:pPr marL="457200" indent="-457200">
              <a:buFont typeface="Arial" panose="020B0604020202020204" pitchFamily="34" charset="0"/>
              <a:buChar char="•"/>
            </a:pPr>
            <a:r>
              <a:rPr lang="en-US" sz="2800" dirty="0" err="1"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Ans</a:t>
            </a:r>
            <a:r>
              <a:rPr lang="en-US" sz="28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 false</a:t>
            </a:r>
          </a:p>
          <a:p>
            <a:pPr marL="457200" indent="-457200">
              <a:buFont typeface="Arial" panose="020B0604020202020204" pitchFamily="34" charset="0"/>
              <a:buChar char="•"/>
            </a:pPr>
            <a:r>
              <a:rPr lang="en-US" sz="2800"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correct answer: carbon dioxide gas pollutes the atmosphere.</a:t>
            </a:r>
            <a:endParaRPr lang="en-US" sz="2800" dirty="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98545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additive="base">
                                        <p:cTn id="2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additive="base">
                                        <p:cTn id="3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668539" cy="646331"/>
          </a:xfrm>
          <a:prstGeom prst="rect">
            <a:avLst/>
          </a:prstGeom>
          <a:solidFill>
            <a:schemeClr val="tx2">
              <a:lumMod val="40000"/>
              <a:lumOff val="60000"/>
            </a:schemeClr>
          </a:solidFill>
        </p:spPr>
        <p:txBody>
          <a:bodyPr wrap="square" rtlCol="0">
            <a:spAutoFit/>
          </a:bodyPr>
          <a:lstStyle/>
          <a:p>
            <a:pPr marL="571500" indent="-571500" algn="ctr">
              <a:buFont typeface="Wingdings" panose="05000000000000000000" pitchFamily="2" charset="2"/>
              <a:buChar char="v"/>
            </a:pPr>
            <a:r>
              <a:rPr lang="en-US" sz="3600" dirty="0" smtClean="0"/>
              <a:t>Group </a:t>
            </a:r>
            <a:r>
              <a:rPr lang="en-US" sz="3600" dirty="0" err="1" smtClean="0"/>
              <a:t>wark</a:t>
            </a:r>
            <a:r>
              <a:rPr lang="en-US" sz="3600" dirty="0" smtClean="0"/>
              <a:t>-</a:t>
            </a:r>
            <a:endParaRPr lang="en-US" sz="3600" dirty="0"/>
          </a:p>
        </p:txBody>
      </p:sp>
      <p:sp>
        <p:nvSpPr>
          <p:cNvPr id="3" name="TextBox 2"/>
          <p:cNvSpPr txBox="1"/>
          <p:nvPr/>
        </p:nvSpPr>
        <p:spPr>
          <a:xfrm>
            <a:off x="1" y="636104"/>
            <a:ext cx="11728173" cy="523220"/>
          </a:xfrm>
          <a:prstGeom prst="rect">
            <a:avLst/>
          </a:prstGeom>
          <a:solidFill>
            <a:schemeClr val="accent1">
              <a:lumMod val="40000"/>
              <a:lumOff val="60000"/>
            </a:schemeClr>
          </a:solidFill>
        </p:spPr>
        <p:txBody>
          <a:bodyPr wrap="square" rtlCol="0">
            <a:spAutoFit/>
          </a:bodyPr>
          <a:lstStyle/>
          <a:p>
            <a:pPr marL="457200" indent="-457200">
              <a:buFont typeface="Wingdings" panose="05000000000000000000" pitchFamily="2" charset="2"/>
              <a:buChar char="§"/>
            </a:pP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Make five sentences from the substitution table:</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7" name="Table 6"/>
          <p:cNvGraphicFramePr>
            <a:graphicFrameLocks noGrp="1"/>
          </p:cNvGraphicFramePr>
          <p:nvPr>
            <p:extLst>
              <p:ext uri="{D42A27DB-BD31-4B8C-83A1-F6EECF244321}">
                <p14:modId xmlns:p14="http://schemas.microsoft.com/office/powerpoint/2010/main" val="3704358902"/>
              </p:ext>
            </p:extLst>
          </p:nvPr>
        </p:nvGraphicFramePr>
        <p:xfrm>
          <a:off x="0" y="1152941"/>
          <a:ext cx="4174435" cy="4472605"/>
        </p:xfrm>
        <a:graphic>
          <a:graphicData uri="http://schemas.openxmlformats.org/drawingml/2006/table">
            <a:tbl>
              <a:tblPr firstRow="1" bandRow="1">
                <a:tableStyleId>{21E4AEA4-8DFA-4A89-87EB-49C32662AFE0}</a:tableStyleId>
              </a:tblPr>
              <a:tblGrid>
                <a:gridCol w="4174435"/>
              </a:tblGrid>
              <a:tr h="894521">
                <a:tc>
                  <a:txBody>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The sun</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894521">
                <a:tc>
                  <a:txBody>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The climate of the Earth</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894521">
                <a:tc>
                  <a:txBody>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Man</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894521">
                <a:tc>
                  <a:txBody>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Fuels</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894521">
                <a:tc>
                  <a:txBody>
                    <a:bodyPr/>
                    <a:lstStyle/>
                    <a:p>
                      <a:endParaRPr lang="en-US" dirty="0"/>
                    </a:p>
                  </a:txBody>
                  <a:tcPr/>
                </a:tc>
              </a:tr>
            </a:tbl>
          </a:graphicData>
        </a:graphic>
      </p:graphicFrame>
      <p:sp>
        <p:nvSpPr>
          <p:cNvPr id="10" name="TextBox 9"/>
          <p:cNvSpPr txBox="1"/>
          <p:nvPr/>
        </p:nvSpPr>
        <p:spPr>
          <a:xfrm>
            <a:off x="4174435" y="1172818"/>
            <a:ext cx="2703443" cy="4401205"/>
          </a:xfrm>
          <a:prstGeom prst="rect">
            <a:avLst/>
          </a:prstGeom>
          <a:solidFill>
            <a:srgbClr val="0070C0"/>
          </a:solidFill>
        </p:spPr>
        <p:txBody>
          <a:bodyPr wrap="square" rtlCol="0">
            <a:spAutoFit/>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   Uses</a:t>
            </a:r>
          </a:p>
          <a:p>
            <a:endPar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   produce</a:t>
            </a:r>
          </a:p>
          <a:p>
            <a:endPar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       is</a:t>
            </a:r>
          </a:p>
          <a:p>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graphicFrame>
        <p:nvGraphicFramePr>
          <p:cNvPr id="11" name="Table 10"/>
          <p:cNvGraphicFramePr>
            <a:graphicFrameLocks noGrp="1"/>
          </p:cNvGraphicFramePr>
          <p:nvPr>
            <p:extLst>
              <p:ext uri="{D42A27DB-BD31-4B8C-83A1-F6EECF244321}">
                <p14:modId xmlns:p14="http://schemas.microsoft.com/office/powerpoint/2010/main" val="3779748826"/>
              </p:ext>
            </p:extLst>
          </p:nvPr>
        </p:nvGraphicFramePr>
        <p:xfrm>
          <a:off x="6897756" y="1196742"/>
          <a:ext cx="4810540" cy="4331400"/>
        </p:xfrm>
        <a:graphic>
          <a:graphicData uri="http://schemas.openxmlformats.org/drawingml/2006/table">
            <a:tbl>
              <a:tblPr firstRow="1" bandRow="1">
                <a:tableStyleId>{21E4AEA4-8DFA-4A89-87EB-49C32662AFE0}</a:tableStyleId>
              </a:tblPr>
              <a:tblGrid>
                <a:gridCol w="4810540"/>
              </a:tblGrid>
              <a:tr h="846630">
                <a:tc>
                  <a:txBody>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Pollution</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846630">
                <a:tc>
                  <a:txBody>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About 4,500 years old</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846630">
                <a:tc>
                  <a:txBody>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Changing very rapidly</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903137">
                <a:tc>
                  <a:txBody>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Responsible for climate change</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r h="846630">
                <a:tc>
                  <a:txBody>
                    <a:bodyPr/>
                    <a:lstStyle/>
                    <a:p>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Fuels to run machines</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txBody>
                  <a:tcPr/>
                </a:tc>
              </a:tr>
            </a:tbl>
          </a:graphicData>
        </a:graphic>
      </p:graphicFrame>
    </p:spTree>
    <p:extLst>
      <p:ext uri="{BB962C8B-B14F-4D97-AF65-F5344CB8AC3E}">
        <p14:creationId xmlns:p14="http://schemas.microsoft.com/office/powerpoint/2010/main" val="15925865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377</TotalTime>
  <Words>464</Words>
  <Application>Microsoft Office PowerPoint</Application>
  <PresentationFormat>Widescreen</PresentationFormat>
  <Paragraphs>94</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 Unicode MS</vt:lpstr>
      <vt:lpstr>Arial</vt:lpstr>
      <vt:lpstr>Arial Rounded MT Bold</vt:lpstr>
      <vt:lpstr>Berlin Sans FB</vt:lpstr>
      <vt:lpstr>Impact</vt:lpstr>
      <vt:lpstr>NikoshBAN</vt:lpstr>
      <vt:lpstr>Wingdings</vt:lpstr>
      <vt:lpstr>Main Event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97</cp:revision>
  <dcterms:created xsi:type="dcterms:W3CDTF">2017-10-11T14:07:33Z</dcterms:created>
  <dcterms:modified xsi:type="dcterms:W3CDTF">2017-10-12T14:31:05Z</dcterms:modified>
</cp:coreProperties>
</file>